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5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10998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6400800" cy="10081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2" descr="S:\MARKETING\Logos &amp; Signatures\!RECYCLE-MORE LOGOS\JPEGs\!USE logo2_circle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1" b="96359" l="3081" r="96359">
                        <a14:foregroundMark x1="54902" y1="51541" x2="54342" y2="51541"/>
                        <a14:foregroundMark x1="51541" y1="30252" x2="51541" y2="30252"/>
                        <a14:foregroundMark x1="51541" y1="30252" x2="51541" y2="30252"/>
                        <a14:foregroundMark x1="56022" y1="45938" x2="56022" y2="45938"/>
                        <a14:foregroundMark x1="47059" y1="25490" x2="47059" y2="25490"/>
                        <a14:foregroundMark x1="51541" y1="23529" x2="51541" y2="23529"/>
                        <a14:foregroundMark x1="48739" y1="23810" x2="48739" y2="23810"/>
                        <a14:foregroundMark x1="46499" y1="22689" x2="46499" y2="22689"/>
                        <a14:foregroundMark x1="31373" y1="25490" x2="31373" y2="25490"/>
                        <a14:foregroundMark x1="34734" y1="28291" x2="34734" y2="28291"/>
                        <a14:foregroundMark x1="62465" y1="75350" x2="62465" y2="75350"/>
                        <a14:foregroundMark x1="69468" y1="72269" x2="69468" y2="72269"/>
                        <a14:foregroundMark x1="33333" y1="71148" x2="33333" y2="71148"/>
                        <a14:foregroundMark x1="54062" y1="63305" x2="54062" y2="63305"/>
                        <a14:foregroundMark x1="53501" y1="66106" x2="53501" y2="66106"/>
                        <a14:foregroundMark x1="51541" y1="65266" x2="51541" y2="65266"/>
                        <a14:foregroundMark x1="24370" y1="20448" x2="24370" y2="20448"/>
                        <a14:foregroundMark x1="27171" y1="19048" x2="27171" y2="19048"/>
                        <a14:foregroundMark x1="40336" y1="12605" x2="40336" y2="12605"/>
                        <a14:foregroundMark x1="93557" y1="45658" x2="93557" y2="45658"/>
                        <a14:foregroundMark x1="93838" y1="70308" x2="93838" y2="70308"/>
                        <a14:foregroundMark x1="26050" y1="38936" x2="26050" y2="38936"/>
                        <a14:foregroundMark x1="5882" y1="28852" x2="5882" y2="28852"/>
                        <a14:foregroundMark x1="47059" y1="81513" x2="47059" y2="81513"/>
                        <a14:foregroundMark x1="50980" y1="80952" x2="50980" y2="80952"/>
                        <a14:foregroundMark x1="49020" y1="92717" x2="49020" y2="92717"/>
                        <a14:foregroundMark x1="50980" y1="92997" x2="50980" y2="92997"/>
                        <a14:foregroundMark x1="57703" y1="85714" x2="57703" y2="85714"/>
                        <a14:foregroundMark x1="63866" y1="82633" x2="63866" y2="82633"/>
                        <a14:foregroundMark x1="75350" y1="76751" x2="75350" y2="76751"/>
                        <a14:foregroundMark x1="49580" y1="8123" x2="49580" y2="8123"/>
                        <a14:foregroundMark x1="46499" y1="7283" x2="46499" y2="7283"/>
                        <a14:foregroundMark x1="43978" y1="6723" x2="43978" y2="6723"/>
                        <a14:foregroundMark x1="53221" y1="94398" x2="53221" y2="94398"/>
                        <a14:foregroundMark x1="52941" y1="81513" x2="52941" y2="81513"/>
                        <a14:foregroundMark x1="56583" y1="80672" x2="56583" y2="80672"/>
                        <a14:foregroundMark x1="58824" y1="79272" x2="58824" y2="79272"/>
                        <a14:foregroundMark x1="42017" y1="8403" x2="42017" y2="8403"/>
                        <a14:foregroundMark x1="26331" y1="22129" x2="26331" y2="22129"/>
                        <a14:foregroundMark x1="25210" y1="17927" x2="25210" y2="17927"/>
                        <a14:foregroundMark x1="32213" y1="14566" x2="32213" y2="14566"/>
                        <a14:foregroundMark x1="36415" y1="12325" x2="36415" y2="12325"/>
                        <a14:foregroundMark x1="36134" y1="16807" x2="36134" y2="16807"/>
                        <a14:foregroundMark x1="42017" y1="12885" x2="42017" y2="12885"/>
                        <a14:foregroundMark x1="39496" y1="10924" x2="39496" y2="10924"/>
                        <a14:foregroundMark x1="74230" y1="74230" x2="74230" y2="74230"/>
                        <a14:foregroundMark x1="75350" y1="74790" x2="75350" y2="74790"/>
                        <a14:foregroundMark x1="75910" y1="75630" x2="75910" y2="75630"/>
                        <a14:foregroundMark x1="76471" y1="76751" x2="76471" y2="76751"/>
                        <a14:foregroundMark x1="75070" y1="81232" x2="75070" y2="81232"/>
                        <a14:foregroundMark x1="73950" y1="80392" x2="73950" y2="80392"/>
                        <a14:foregroundMark x1="59944" y1="88796" x2="59944" y2="88796"/>
                        <a14:foregroundMark x1="61064" y1="88515" x2="61064" y2="88515"/>
                        <a14:foregroundMark x1="62185" y1="88515" x2="62185" y2="88515"/>
                        <a14:foregroundMark x1="22689" y1="26611" x2="22689" y2="26611"/>
                        <a14:foregroundMark x1="21569" y1="24090" x2="21569" y2="24090"/>
                        <a14:foregroundMark x1="59384" y1="87115" x2="59384" y2="87115"/>
                        <a14:foregroundMark x1="57983" y1="89636" x2="57983" y2="89636"/>
                        <a14:foregroundMark x1="52101" y1="63025" x2="52101" y2="63025"/>
                        <a14:foregroundMark x1="26611" y1="17087" x2="26611" y2="17087"/>
                        <a14:foregroundMark x1="29132" y1="15126" x2="29132" y2="15126"/>
                        <a14:foregroundMark x1="30532" y1="15126" x2="30532" y2="15126"/>
                        <a14:foregroundMark x1="26891" y1="24650" x2="26891" y2="24650"/>
                        <a14:foregroundMark x1="34734" y1="21569" x2="34734" y2="21569"/>
                        <a14:foregroundMark x1="38655" y1="20448" x2="38655" y2="20448"/>
                        <a14:foregroundMark x1="41176" y1="20448" x2="41176" y2="20448"/>
                        <a14:foregroundMark x1="40056" y1="21849" x2="40056" y2="21849"/>
                        <a14:foregroundMark x1="38095" y1="22689" x2="38095" y2="22689"/>
                        <a14:foregroundMark x1="18207" y1="23810" x2="18207" y2="23810"/>
                        <a14:foregroundMark x1="14846" y1="23810" x2="14846" y2="23810"/>
                        <a14:foregroundMark x1="12605" y1="25770" x2="12605" y2="25770"/>
                        <a14:foregroundMark x1="9244" y1="27731" x2="9244" y2="27731"/>
                        <a14:foregroundMark x1="7283" y1="28291" x2="7283" y2="28291"/>
                        <a14:foregroundMark x1="10924" y1="26891" x2="10924" y2="26891"/>
                        <a14:foregroundMark x1="7283" y1="30252" x2="7283" y2="30252"/>
                        <a14:foregroundMark x1="20168" y1="24090" x2="20168" y2="24090"/>
                        <a14:foregroundMark x1="22129" y1="20728" x2="22129" y2="20728"/>
                        <a14:foregroundMark x1="23249" y1="19608" x2="23249" y2="19608"/>
                        <a14:foregroundMark x1="34454" y1="12605" x2="34454" y2="12605"/>
                        <a14:foregroundMark x1="38095" y1="10924" x2="38095" y2="1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3370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6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093296"/>
            <a:ext cx="2133600" cy="365125"/>
          </a:xfrm>
        </p:spPr>
        <p:txBody>
          <a:bodyPr/>
          <a:lstStyle/>
          <a:p>
            <a:fld id="{6FE8A9D5-117D-4219-B718-20DC7A513AFA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2" descr="S:\MARKETING\Logos &amp; Signatures\!RECYCLE-MORE LOGOS\JPEGs\!USE logo2_circle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1" b="96359" l="3081" r="96359">
                        <a14:foregroundMark x1="54902" y1="51541" x2="54342" y2="51541"/>
                        <a14:foregroundMark x1="51541" y1="30252" x2="51541" y2="30252"/>
                        <a14:foregroundMark x1="51541" y1="30252" x2="51541" y2="30252"/>
                        <a14:foregroundMark x1="56022" y1="45938" x2="56022" y2="45938"/>
                        <a14:foregroundMark x1="47059" y1="25490" x2="47059" y2="25490"/>
                        <a14:foregroundMark x1="51541" y1="23529" x2="51541" y2="23529"/>
                        <a14:foregroundMark x1="48739" y1="23810" x2="48739" y2="23810"/>
                        <a14:foregroundMark x1="46499" y1="22689" x2="46499" y2="22689"/>
                        <a14:foregroundMark x1="31373" y1="25490" x2="31373" y2="25490"/>
                        <a14:foregroundMark x1="34734" y1="28291" x2="34734" y2="28291"/>
                        <a14:foregroundMark x1="62465" y1="75350" x2="62465" y2="75350"/>
                        <a14:foregroundMark x1="69468" y1="72269" x2="69468" y2="72269"/>
                        <a14:foregroundMark x1="33333" y1="71148" x2="33333" y2="71148"/>
                        <a14:foregroundMark x1="54062" y1="63305" x2="54062" y2="63305"/>
                        <a14:foregroundMark x1="53501" y1="66106" x2="53501" y2="66106"/>
                        <a14:foregroundMark x1="51541" y1="65266" x2="51541" y2="65266"/>
                        <a14:foregroundMark x1="24370" y1="20448" x2="24370" y2="20448"/>
                        <a14:foregroundMark x1="27171" y1="19048" x2="27171" y2="19048"/>
                        <a14:foregroundMark x1="40336" y1="12605" x2="40336" y2="12605"/>
                        <a14:foregroundMark x1="93557" y1="45658" x2="93557" y2="45658"/>
                        <a14:foregroundMark x1="93838" y1="70308" x2="93838" y2="70308"/>
                        <a14:foregroundMark x1="26050" y1="38936" x2="26050" y2="38936"/>
                        <a14:foregroundMark x1="5882" y1="28852" x2="5882" y2="28852"/>
                        <a14:foregroundMark x1="47059" y1="81513" x2="47059" y2="81513"/>
                        <a14:foregroundMark x1="50980" y1="80952" x2="50980" y2="80952"/>
                        <a14:foregroundMark x1="49020" y1="92717" x2="49020" y2="92717"/>
                        <a14:foregroundMark x1="50980" y1="92997" x2="50980" y2="92997"/>
                        <a14:foregroundMark x1="57703" y1="85714" x2="57703" y2="85714"/>
                        <a14:foregroundMark x1="63866" y1="82633" x2="63866" y2="82633"/>
                        <a14:foregroundMark x1="75350" y1="76751" x2="75350" y2="76751"/>
                        <a14:foregroundMark x1="49580" y1="8123" x2="49580" y2="8123"/>
                        <a14:foregroundMark x1="46499" y1="7283" x2="46499" y2="7283"/>
                        <a14:foregroundMark x1="43978" y1="6723" x2="43978" y2="6723"/>
                        <a14:foregroundMark x1="53221" y1="94398" x2="53221" y2="94398"/>
                        <a14:foregroundMark x1="52941" y1="81513" x2="52941" y2="81513"/>
                        <a14:foregroundMark x1="56583" y1="80672" x2="56583" y2="80672"/>
                        <a14:foregroundMark x1="58824" y1="79272" x2="58824" y2="79272"/>
                        <a14:foregroundMark x1="42017" y1="8403" x2="42017" y2="8403"/>
                        <a14:foregroundMark x1="26331" y1="22129" x2="26331" y2="22129"/>
                        <a14:foregroundMark x1="25210" y1="17927" x2="25210" y2="17927"/>
                        <a14:foregroundMark x1="32213" y1="14566" x2="32213" y2="14566"/>
                        <a14:foregroundMark x1="36415" y1="12325" x2="36415" y2="12325"/>
                        <a14:foregroundMark x1="36134" y1="16807" x2="36134" y2="16807"/>
                        <a14:foregroundMark x1="42017" y1="12885" x2="42017" y2="12885"/>
                        <a14:foregroundMark x1="39496" y1="10924" x2="39496" y2="10924"/>
                        <a14:foregroundMark x1="74230" y1="74230" x2="74230" y2="74230"/>
                        <a14:foregroundMark x1="75350" y1="74790" x2="75350" y2="74790"/>
                        <a14:foregroundMark x1="75910" y1="75630" x2="75910" y2="75630"/>
                        <a14:foregroundMark x1="76471" y1="76751" x2="76471" y2="76751"/>
                        <a14:foregroundMark x1="75070" y1="81232" x2="75070" y2="81232"/>
                        <a14:foregroundMark x1="73950" y1="80392" x2="73950" y2="80392"/>
                        <a14:foregroundMark x1="59944" y1="88796" x2="59944" y2="88796"/>
                        <a14:foregroundMark x1="61064" y1="88515" x2="61064" y2="88515"/>
                        <a14:foregroundMark x1="62185" y1="88515" x2="62185" y2="88515"/>
                        <a14:foregroundMark x1="22689" y1="26611" x2="22689" y2="26611"/>
                        <a14:foregroundMark x1="21569" y1="24090" x2="21569" y2="24090"/>
                        <a14:foregroundMark x1="59384" y1="87115" x2="59384" y2="87115"/>
                        <a14:foregroundMark x1="57983" y1="89636" x2="57983" y2="89636"/>
                        <a14:foregroundMark x1="52101" y1="63025" x2="52101" y2="63025"/>
                        <a14:foregroundMark x1="26611" y1="17087" x2="26611" y2="17087"/>
                        <a14:foregroundMark x1="29132" y1="15126" x2="29132" y2="15126"/>
                        <a14:foregroundMark x1="30532" y1="15126" x2="30532" y2="15126"/>
                        <a14:foregroundMark x1="26891" y1="24650" x2="26891" y2="24650"/>
                        <a14:foregroundMark x1="34734" y1="21569" x2="34734" y2="21569"/>
                        <a14:foregroundMark x1="38655" y1="20448" x2="38655" y2="20448"/>
                        <a14:foregroundMark x1="41176" y1="20448" x2="41176" y2="20448"/>
                        <a14:foregroundMark x1="40056" y1="21849" x2="40056" y2="21849"/>
                        <a14:foregroundMark x1="38095" y1="22689" x2="38095" y2="22689"/>
                        <a14:foregroundMark x1="18207" y1="23810" x2="18207" y2="23810"/>
                        <a14:foregroundMark x1="14846" y1="23810" x2="14846" y2="23810"/>
                        <a14:foregroundMark x1="12605" y1="25770" x2="12605" y2="25770"/>
                        <a14:foregroundMark x1="9244" y1="27731" x2="9244" y2="27731"/>
                        <a14:foregroundMark x1="7283" y1="28291" x2="7283" y2="28291"/>
                        <a14:foregroundMark x1="10924" y1="26891" x2="10924" y2="26891"/>
                        <a14:foregroundMark x1="7283" y1="30252" x2="7283" y2="30252"/>
                        <a14:foregroundMark x1="20168" y1="24090" x2="20168" y2="24090"/>
                        <a14:foregroundMark x1="22129" y1="20728" x2="22129" y2="20728"/>
                        <a14:foregroundMark x1="23249" y1="19608" x2="23249" y2="19608"/>
                        <a14:foregroundMark x1="34454" y1="12605" x2="34454" y2="12605"/>
                        <a14:foregroundMark x1="38095" y1="10924" x2="38095" y2="1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1382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2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A9D5-117D-4219-B718-20DC7A513AF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S:\MARKETING\Logos &amp; Signatures\!RECYCLE-MORE LOGOS\JPEGs\!USE logo2_circle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1" b="96359" l="3081" r="96359">
                        <a14:foregroundMark x1="54902" y1="51541" x2="54342" y2="51541"/>
                        <a14:foregroundMark x1="51541" y1="30252" x2="51541" y2="30252"/>
                        <a14:foregroundMark x1="51541" y1="30252" x2="51541" y2="30252"/>
                        <a14:foregroundMark x1="56022" y1="45938" x2="56022" y2="45938"/>
                        <a14:foregroundMark x1="47059" y1="25490" x2="47059" y2="25490"/>
                        <a14:foregroundMark x1="51541" y1="23529" x2="51541" y2="23529"/>
                        <a14:foregroundMark x1="48739" y1="23810" x2="48739" y2="23810"/>
                        <a14:foregroundMark x1="46499" y1="22689" x2="46499" y2="22689"/>
                        <a14:foregroundMark x1="31373" y1="25490" x2="31373" y2="25490"/>
                        <a14:foregroundMark x1="34734" y1="28291" x2="34734" y2="28291"/>
                        <a14:foregroundMark x1="62465" y1="75350" x2="62465" y2="75350"/>
                        <a14:foregroundMark x1="69468" y1="72269" x2="69468" y2="72269"/>
                        <a14:foregroundMark x1="33333" y1="71148" x2="33333" y2="71148"/>
                        <a14:foregroundMark x1="54062" y1="63305" x2="54062" y2="63305"/>
                        <a14:foregroundMark x1="53501" y1="66106" x2="53501" y2="66106"/>
                        <a14:foregroundMark x1="51541" y1="65266" x2="51541" y2="65266"/>
                        <a14:foregroundMark x1="24370" y1="20448" x2="24370" y2="20448"/>
                        <a14:foregroundMark x1="27171" y1="19048" x2="27171" y2="19048"/>
                        <a14:foregroundMark x1="40336" y1="12605" x2="40336" y2="12605"/>
                        <a14:foregroundMark x1="93557" y1="45658" x2="93557" y2="45658"/>
                        <a14:foregroundMark x1="93838" y1="70308" x2="93838" y2="70308"/>
                        <a14:foregroundMark x1="26050" y1="38936" x2="26050" y2="38936"/>
                        <a14:foregroundMark x1="5882" y1="28852" x2="5882" y2="28852"/>
                        <a14:foregroundMark x1="47059" y1="81513" x2="47059" y2="81513"/>
                        <a14:foregroundMark x1="50980" y1="80952" x2="50980" y2="80952"/>
                        <a14:foregroundMark x1="49020" y1="92717" x2="49020" y2="92717"/>
                        <a14:foregroundMark x1="50980" y1="92997" x2="50980" y2="92997"/>
                        <a14:foregroundMark x1="57703" y1="85714" x2="57703" y2="85714"/>
                        <a14:foregroundMark x1="63866" y1="82633" x2="63866" y2="82633"/>
                        <a14:foregroundMark x1="75350" y1="76751" x2="75350" y2="76751"/>
                        <a14:foregroundMark x1="49580" y1="8123" x2="49580" y2="8123"/>
                        <a14:foregroundMark x1="46499" y1="7283" x2="46499" y2="7283"/>
                        <a14:foregroundMark x1="43978" y1="6723" x2="43978" y2="6723"/>
                        <a14:foregroundMark x1="53221" y1="94398" x2="53221" y2="94398"/>
                        <a14:foregroundMark x1="52941" y1="81513" x2="52941" y2="81513"/>
                        <a14:foregroundMark x1="56583" y1="80672" x2="56583" y2="80672"/>
                        <a14:foregroundMark x1="58824" y1="79272" x2="58824" y2="79272"/>
                        <a14:foregroundMark x1="42017" y1="8403" x2="42017" y2="8403"/>
                        <a14:foregroundMark x1="26331" y1="22129" x2="26331" y2="22129"/>
                        <a14:foregroundMark x1="25210" y1="17927" x2="25210" y2="17927"/>
                        <a14:foregroundMark x1="32213" y1="14566" x2="32213" y2="14566"/>
                        <a14:foregroundMark x1="36415" y1="12325" x2="36415" y2="12325"/>
                        <a14:foregroundMark x1="36134" y1="16807" x2="36134" y2="16807"/>
                        <a14:foregroundMark x1="42017" y1="12885" x2="42017" y2="12885"/>
                        <a14:foregroundMark x1="39496" y1="10924" x2="39496" y2="10924"/>
                        <a14:foregroundMark x1="74230" y1="74230" x2="74230" y2="74230"/>
                        <a14:foregroundMark x1="75350" y1="74790" x2="75350" y2="74790"/>
                        <a14:foregroundMark x1="75910" y1="75630" x2="75910" y2="75630"/>
                        <a14:foregroundMark x1="76471" y1="76751" x2="76471" y2="76751"/>
                        <a14:foregroundMark x1="75070" y1="81232" x2="75070" y2="81232"/>
                        <a14:foregroundMark x1="73950" y1="80392" x2="73950" y2="80392"/>
                        <a14:foregroundMark x1="59944" y1="88796" x2="59944" y2="88796"/>
                        <a14:foregroundMark x1="61064" y1="88515" x2="61064" y2="88515"/>
                        <a14:foregroundMark x1="62185" y1="88515" x2="62185" y2="88515"/>
                        <a14:foregroundMark x1="22689" y1="26611" x2="22689" y2="26611"/>
                        <a14:foregroundMark x1="21569" y1="24090" x2="21569" y2="24090"/>
                        <a14:foregroundMark x1="59384" y1="87115" x2="59384" y2="87115"/>
                        <a14:foregroundMark x1="57983" y1="89636" x2="57983" y2="89636"/>
                        <a14:foregroundMark x1="52101" y1="63025" x2="52101" y2="63025"/>
                        <a14:foregroundMark x1="26611" y1="17087" x2="26611" y2="17087"/>
                        <a14:foregroundMark x1="29132" y1="15126" x2="29132" y2="15126"/>
                        <a14:foregroundMark x1="30532" y1="15126" x2="30532" y2="15126"/>
                        <a14:foregroundMark x1="26891" y1="24650" x2="26891" y2="24650"/>
                        <a14:foregroundMark x1="34734" y1="21569" x2="34734" y2="21569"/>
                        <a14:foregroundMark x1="38655" y1="20448" x2="38655" y2="20448"/>
                        <a14:foregroundMark x1="41176" y1="20448" x2="41176" y2="20448"/>
                        <a14:foregroundMark x1="40056" y1="21849" x2="40056" y2="21849"/>
                        <a14:foregroundMark x1="38095" y1="22689" x2="38095" y2="22689"/>
                        <a14:foregroundMark x1="18207" y1="23810" x2="18207" y2="23810"/>
                        <a14:foregroundMark x1="14846" y1="23810" x2="14846" y2="23810"/>
                        <a14:foregroundMark x1="12605" y1="25770" x2="12605" y2="25770"/>
                        <a14:foregroundMark x1="9244" y1="27731" x2="9244" y2="27731"/>
                        <a14:foregroundMark x1="7283" y1="28291" x2="7283" y2="28291"/>
                        <a14:foregroundMark x1="10924" y1="26891" x2="10924" y2="26891"/>
                        <a14:foregroundMark x1="7283" y1="30252" x2="7283" y2="30252"/>
                        <a14:foregroundMark x1="20168" y1="24090" x2="20168" y2="24090"/>
                        <a14:foregroundMark x1="22129" y1="20728" x2="22129" y2="20728"/>
                        <a14:foregroundMark x1="23249" y1="19608" x2="23249" y2="19608"/>
                        <a14:foregroundMark x1="34454" y1="12605" x2="34454" y2="12605"/>
                        <a14:foregroundMark x1="38095" y1="10924" x2="38095" y2="1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1382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2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BABED-16AE-4ADD-A3EC-CD443BDA03D6}" type="datetimeFigureOut">
              <a:rPr lang="en-US"/>
              <a:pPr>
                <a:defRPr/>
              </a:pPr>
              <a:t>12/10/2015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8FCB-D1A2-4C68-8D6F-69C5F213E7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4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6FE8A9D5-117D-4219-B718-20DC7A513A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764704"/>
            <a:ext cx="2597529" cy="51435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87824" y="764704"/>
            <a:ext cx="5500688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tx1"/>
              </a:buClr>
              <a:defRPr/>
            </a:pPr>
            <a:r>
              <a:rPr lang="en-GB" sz="3200" b="1" dirty="0">
                <a:latin typeface="Calibri" pitchFamily="34" charset="0"/>
              </a:rPr>
              <a:t>Visit recycle-more.co.uk to:</a:t>
            </a:r>
          </a:p>
          <a:p>
            <a:pPr algn="ctr">
              <a:spcBef>
                <a:spcPts val="0"/>
              </a:spcBef>
              <a:buClr>
                <a:schemeClr val="tx1"/>
              </a:buClr>
              <a:defRPr/>
            </a:pPr>
            <a:endParaRPr lang="en-GB" sz="3200" dirty="0">
              <a:latin typeface="Calibri" pitchFamily="34" charset="0"/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GB" sz="3200" b="1" dirty="0">
                <a:latin typeface="Calibri" pitchFamily="34" charset="0"/>
              </a:rPr>
              <a:t>F</a:t>
            </a:r>
            <a:r>
              <a:rPr lang="en-GB" sz="3200" b="1" dirty="0" smtClean="0">
                <a:latin typeface="Calibri" pitchFamily="34" charset="0"/>
              </a:rPr>
              <a:t>ind </a:t>
            </a:r>
            <a:r>
              <a:rPr lang="en-GB" sz="3200" b="1" dirty="0">
                <a:latin typeface="Calibri" pitchFamily="34" charset="0"/>
              </a:rPr>
              <a:t>where to recycle your </a:t>
            </a:r>
            <a:r>
              <a:rPr lang="en-GB" sz="3200" b="1" dirty="0">
                <a:solidFill>
                  <a:srgbClr val="008000"/>
                </a:solidFill>
                <a:latin typeface="Calibri" pitchFamily="34" charset="0"/>
              </a:rPr>
              <a:t>waste electrical goods</a:t>
            </a:r>
          </a:p>
          <a:p>
            <a:pPr marL="342900" indent="-342900" algn="ctr">
              <a:spcBef>
                <a:spcPct val="50000"/>
              </a:spcBef>
              <a:buClr>
                <a:schemeClr val="tx1"/>
              </a:buClr>
              <a:defRPr/>
            </a:pPr>
            <a:endParaRPr lang="en-GB" sz="2400" b="1" dirty="0">
              <a:latin typeface="Calibri" pitchFamily="34" charset="0"/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GB" sz="3200" b="1" dirty="0">
                <a:latin typeface="Calibri" pitchFamily="34" charset="0"/>
              </a:rPr>
              <a:t>F</a:t>
            </a:r>
            <a:r>
              <a:rPr lang="en-GB" sz="3200" b="1" dirty="0" smtClean="0">
                <a:latin typeface="Calibri" pitchFamily="34" charset="0"/>
              </a:rPr>
              <a:t>ind </a:t>
            </a:r>
            <a:r>
              <a:rPr lang="en-GB" sz="3200" b="1" dirty="0">
                <a:latin typeface="Calibri" pitchFamily="34" charset="0"/>
              </a:rPr>
              <a:t>free practical and detailed </a:t>
            </a:r>
            <a:r>
              <a:rPr lang="en-GB" sz="3200" b="1" dirty="0">
                <a:solidFill>
                  <a:srgbClr val="008000"/>
                </a:solidFill>
                <a:latin typeface="Calibri" pitchFamily="34" charset="0"/>
              </a:rPr>
              <a:t>recycling advice</a:t>
            </a:r>
          </a:p>
          <a:p>
            <a:pPr algn="ctr">
              <a:spcBef>
                <a:spcPts val="0"/>
              </a:spcBef>
              <a:buClr>
                <a:schemeClr val="tx1"/>
              </a:buClr>
              <a:defRPr/>
            </a:pPr>
            <a:endParaRPr lang="en-GB" sz="2400" b="1" dirty="0">
              <a:solidFill>
                <a:schemeClr val="folHlink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054" name="Picture 14" descr="Wembley_enggerm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2860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471286" y="1271960"/>
            <a:ext cx="2286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bg1"/>
                </a:solidFill>
                <a:latin typeface="Arial" charset="0"/>
              </a:rPr>
              <a:t>Each </a:t>
            </a:r>
            <a:r>
              <a:rPr lang="en-GB" altLang="en-US" sz="2000" b="1" dirty="0">
                <a:solidFill>
                  <a:schemeClr val="bg1"/>
                </a:solidFill>
                <a:latin typeface="Arial" charset="0"/>
              </a:rPr>
              <a:t>year in the UK we create enough electrical waste to fill the new Wembley Stadium 6 times!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933" y="806798"/>
            <a:ext cx="2428875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8000"/>
                </a:solidFill>
              </a:rPr>
              <a:t>Did you </a:t>
            </a:r>
            <a:r>
              <a:rPr lang="en-GB" sz="2400" b="1" dirty="0" smtClean="0">
                <a:solidFill>
                  <a:srgbClr val="008000"/>
                </a:solidFill>
              </a:rPr>
              <a:t>know?</a:t>
            </a:r>
            <a:endParaRPr lang="en-GB" sz="2400" b="1" dirty="0">
              <a:solidFill>
                <a:srgbClr val="008000"/>
              </a:solidFill>
            </a:endParaRPr>
          </a:p>
        </p:txBody>
      </p:sp>
      <p:pic>
        <p:nvPicPr>
          <p:cNvPr id="14" name="Picture 11" descr="Valpak_retail_servic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5877272"/>
            <a:ext cx="2473217" cy="4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6716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827584" y="5157192"/>
            <a:ext cx="7488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/>
              <a:t>Enter your postcode to find your closest recycling location</a:t>
            </a:r>
            <a:endParaRPr lang="en-GB" altLang="en-US" sz="24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697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dirty="0" smtClean="0"/>
              <a:t>Find Out Where You Can Recycle</a:t>
            </a:r>
            <a:endParaRPr lang="en-GB" altLang="en-US" sz="3200" b="1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"/>
          <a:stretch/>
        </p:blipFill>
        <p:spPr bwMode="auto">
          <a:xfrm>
            <a:off x="827584" y="1124744"/>
            <a:ext cx="7454578" cy="401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Valpak_retail_servic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5877272"/>
            <a:ext cx="2473217" cy="4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>
            <a:off x="1475656" y="4034768"/>
            <a:ext cx="484632" cy="978408"/>
          </a:xfrm>
          <a:prstGeom prst="upArrow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66942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393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2800" b="1" dirty="0" smtClean="0"/>
              <a:t>Find Out Why to Recycle </a:t>
            </a:r>
            <a:r>
              <a:rPr lang="en-GB" altLang="en-US" sz="2800" b="1" dirty="0" smtClean="0">
                <a:solidFill>
                  <a:srgbClr val="008000"/>
                </a:solidFill>
              </a:rPr>
              <a:t>Waste Electrical Goods</a:t>
            </a:r>
            <a:endParaRPr lang="en-GB" altLang="en-US" sz="2800" dirty="0" smtClean="0">
              <a:solidFill>
                <a:srgbClr val="008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 rot="-5400000">
            <a:off x="-2779713" y="3116263"/>
            <a:ext cx="6215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bg1"/>
                </a:solidFill>
              </a:rPr>
              <a:t>www.recycle-more.co.uk</a:t>
            </a:r>
            <a:endParaRPr lang="en-US" altLang="en-US" sz="3000" b="1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8" y="908720"/>
            <a:ext cx="81422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Valpak_retail_servic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5877272"/>
            <a:ext cx="2473217" cy="4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28102"/>
      </p:ext>
    </p:extLst>
  </p:cSld>
  <p:clrMapOvr>
    <a:masterClrMapping/>
  </p:clrMapOvr>
  <p:transition advClick="0" advTm="635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392" y="-27384"/>
            <a:ext cx="8322071" cy="1143000"/>
          </a:xfrm>
        </p:spPr>
        <p:txBody>
          <a:bodyPr>
            <a:normAutofit/>
          </a:bodyPr>
          <a:lstStyle/>
          <a:p>
            <a:r>
              <a:rPr lang="en-GB" altLang="en-US" sz="2800" b="1" dirty="0" smtClean="0"/>
              <a:t>Find Out What </a:t>
            </a:r>
            <a:r>
              <a:rPr lang="en-GB" altLang="en-US" sz="2800" b="1" dirty="0">
                <a:solidFill>
                  <a:srgbClr val="008000"/>
                </a:solidFill>
              </a:rPr>
              <a:t>Waste Electrical Goods </a:t>
            </a:r>
            <a:r>
              <a:rPr lang="en-GB" altLang="en-US" sz="2800" b="1" dirty="0" smtClean="0"/>
              <a:t>Can be Recycled</a:t>
            </a:r>
            <a:endParaRPr lang="en-GB" altLang="en-US" sz="2800" dirty="0" smtClean="0">
              <a:solidFill>
                <a:srgbClr val="008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 rot="-5400000">
            <a:off x="-2779713" y="3116263"/>
            <a:ext cx="6215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bg1"/>
                </a:solidFill>
              </a:rPr>
              <a:t>www.recycle-more.co.uk</a:t>
            </a:r>
            <a:endParaRPr lang="en-US" altLang="en-US" sz="3000" b="1">
              <a:solidFill>
                <a:schemeClr val="bg1"/>
              </a:solidFill>
            </a:endParaRPr>
          </a:p>
        </p:txBody>
      </p:sp>
      <p:pic>
        <p:nvPicPr>
          <p:cNvPr id="12" name="Picture 11" descr="Valpak_retail_servic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5877272"/>
            <a:ext cx="2473217" cy="4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2" y="908720"/>
            <a:ext cx="75068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458019"/>
      </p:ext>
    </p:extLst>
  </p:cSld>
  <p:clrMapOvr>
    <a:masterClrMapping/>
  </p:clrMapOvr>
  <p:transition advClick="0" advTm="635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393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2800" b="1" dirty="0" smtClean="0"/>
              <a:t>Find Out How </a:t>
            </a:r>
            <a:r>
              <a:rPr lang="en-GB" altLang="en-US" sz="2800" b="1" dirty="0" smtClean="0">
                <a:solidFill>
                  <a:srgbClr val="008000"/>
                </a:solidFill>
              </a:rPr>
              <a:t>Waste Electrical Goods </a:t>
            </a:r>
            <a:r>
              <a:rPr lang="en-GB" altLang="en-US" sz="2800" b="1" dirty="0"/>
              <a:t>a</a:t>
            </a:r>
            <a:r>
              <a:rPr lang="en-GB" altLang="en-US" sz="2800" b="1" dirty="0" smtClean="0"/>
              <a:t>re Recycled</a:t>
            </a:r>
            <a:endParaRPr lang="en-GB" altLang="en-US" sz="2800" dirty="0" smtClean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 rot="-5400000">
            <a:off x="-2779713" y="3116263"/>
            <a:ext cx="6215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bg1"/>
                </a:solidFill>
              </a:rPr>
              <a:t>www.recycle-more.co.uk</a:t>
            </a:r>
            <a:endParaRPr lang="en-US" altLang="en-US" sz="3000" b="1">
              <a:solidFill>
                <a:schemeClr val="bg1"/>
              </a:solidFill>
            </a:endParaRPr>
          </a:p>
        </p:txBody>
      </p:sp>
      <p:pic>
        <p:nvPicPr>
          <p:cNvPr id="12" name="Picture 11" descr="Valpak_retail_servic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5877272"/>
            <a:ext cx="2473217" cy="4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1127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5415607"/>
            <a:ext cx="77152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+mn-lt"/>
              </a:rPr>
              <a:t>It is now even easier for everyone to </a:t>
            </a:r>
            <a:r>
              <a:rPr lang="en-GB" sz="2400" b="1" dirty="0">
                <a:solidFill>
                  <a:srgbClr val="008000"/>
                </a:solidFill>
                <a:latin typeface="+mn-lt"/>
              </a:rPr>
              <a:t>recycle more</a:t>
            </a:r>
          </a:p>
        </p:txBody>
      </p:sp>
    </p:spTree>
    <p:extLst>
      <p:ext uri="{BB962C8B-B14F-4D97-AF65-F5344CB8AC3E}">
        <p14:creationId xmlns:p14="http://schemas.microsoft.com/office/powerpoint/2010/main" val="1388653668"/>
      </p:ext>
    </p:extLst>
  </p:cSld>
  <p:clrMapOvr>
    <a:masterClrMapping/>
  </p:clrMapOvr>
  <p:transition advClick="0" advTm="63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 smtClean="0"/>
              <a:t>UK Waste Electrical and Electronic Equipment (WEEE) Regulations (SI 2006 No. 3289)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20638">
              <a:spcBef>
                <a:spcPct val="0"/>
              </a:spcBef>
              <a:buNone/>
            </a:pPr>
            <a:r>
              <a:rPr lang="en-GB" altLang="en-US" sz="4400" b="1" dirty="0"/>
              <a:t>The UK WEEE regulations require that businesses involved in the supply of electrical equipment take an active role in its collection and recycling.</a:t>
            </a:r>
          </a:p>
          <a:p>
            <a:pPr marL="0" indent="20638">
              <a:spcBef>
                <a:spcPct val="0"/>
              </a:spcBef>
              <a:buNone/>
            </a:pPr>
            <a:endParaRPr lang="en-GB" altLang="en-US" sz="4400" b="1" dirty="0"/>
          </a:p>
          <a:p>
            <a:pPr marL="0" indent="20638">
              <a:spcBef>
                <a:spcPct val="0"/>
              </a:spcBef>
              <a:buNone/>
            </a:pPr>
            <a:r>
              <a:rPr lang="en-GB" altLang="en-US" sz="4400" b="1" dirty="0"/>
              <a:t>So that you can get your old electrical products recycled, we have made a financial contribution toward the development of recycling facilities for electrical goods throughout the UK through our membership of the Distributor Take Back Scheme.  </a:t>
            </a:r>
            <a:endParaRPr lang="en-GB" altLang="en-US" sz="4400" b="1" dirty="0" smtClean="0"/>
          </a:p>
          <a:p>
            <a:pPr>
              <a:spcBef>
                <a:spcPct val="0"/>
              </a:spcBef>
              <a:buNone/>
            </a:pPr>
            <a:endParaRPr lang="en-GB" altLang="en-US" sz="4400" b="1" dirty="0" smtClean="0"/>
          </a:p>
          <a:p>
            <a:pPr algn="ctr">
              <a:spcBef>
                <a:spcPct val="0"/>
              </a:spcBef>
              <a:buNone/>
            </a:pPr>
            <a:r>
              <a:rPr lang="en-GB" altLang="en-US" sz="4400" b="1" dirty="0"/>
              <a:t>These facilities are located at your local council waste recycling centres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4400" b="1" dirty="0"/>
          </a:p>
          <a:p>
            <a:pPr algn="ctr">
              <a:spcBef>
                <a:spcPct val="0"/>
              </a:spcBef>
              <a:buNone/>
            </a:pPr>
            <a:r>
              <a:rPr lang="en-GB" altLang="en-US" sz="4400" b="1" dirty="0"/>
              <a:t>Find where to recycle your waste electrical goods at</a:t>
            </a:r>
            <a:r>
              <a:rPr lang="en-GB" altLang="en-US" sz="4400" b="1" dirty="0">
                <a:solidFill>
                  <a:schemeClr val="folHlink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4400" b="1" dirty="0">
                <a:solidFill>
                  <a:srgbClr val="008000"/>
                </a:solidFill>
              </a:rPr>
              <a:t>www.recycle-more.co.uk </a:t>
            </a:r>
          </a:p>
          <a:p>
            <a:pPr>
              <a:spcBef>
                <a:spcPct val="0"/>
              </a:spcBef>
              <a:buNone/>
            </a:pPr>
            <a:endParaRPr lang="en-GB" altLang="en-US" sz="6600" b="1" dirty="0">
              <a:solidFill>
                <a:schemeClr val="folHlink"/>
              </a:solidFill>
            </a:endParaRPr>
          </a:p>
          <a:p>
            <a:endParaRPr lang="en-GB" b="1" dirty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 rot="-5400000">
            <a:off x="-2779713" y="3116263"/>
            <a:ext cx="6215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bg1"/>
                </a:solidFill>
              </a:rPr>
              <a:t>www.recycle-more.co.uk</a:t>
            </a:r>
            <a:endParaRPr lang="en-US" altLang="en-US" sz="3000" b="1">
              <a:solidFill>
                <a:schemeClr val="bg1"/>
              </a:solidFill>
            </a:endParaRPr>
          </a:p>
        </p:txBody>
      </p:sp>
      <p:pic>
        <p:nvPicPr>
          <p:cNvPr id="12" name="Picture 11" descr="Valpak_retail_servic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5877272"/>
            <a:ext cx="2473217" cy="4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4100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800" b="1" dirty="0" smtClean="0"/>
              <a:t>The Crossed Out Wheeled Bin Symbol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824536" cy="4843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200" b="1" dirty="0"/>
              <a:t>Much of the UK’s electronic waste ends up in landfill sites, where toxins put communities at risk. </a:t>
            </a:r>
            <a:endParaRPr lang="en-GB" altLang="en-US" sz="2200" b="1" dirty="0" smtClean="0"/>
          </a:p>
          <a:p>
            <a:pPr marL="0" indent="0">
              <a:buNone/>
            </a:pPr>
            <a:endParaRPr lang="en-GB" altLang="en-US" sz="2200" b="1" dirty="0" smtClean="0"/>
          </a:p>
          <a:p>
            <a:pPr marL="0" indent="0">
              <a:buNone/>
            </a:pPr>
            <a:r>
              <a:rPr lang="en-GB" altLang="en-US" sz="2200" b="1" dirty="0" smtClean="0">
                <a:solidFill>
                  <a:srgbClr val="008000"/>
                </a:solidFill>
              </a:rPr>
              <a:t>Failure </a:t>
            </a:r>
            <a:r>
              <a:rPr lang="en-GB" altLang="en-US" sz="2200" b="1" dirty="0">
                <a:solidFill>
                  <a:srgbClr val="008000"/>
                </a:solidFill>
              </a:rPr>
              <a:t>to segregate any type of recyclable material in the home will usually result in items being disposed of in a landfill site (buried in the ground in the UK) or being incinerated. </a:t>
            </a:r>
            <a:endParaRPr lang="en-GB" altLang="en-US" sz="22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GB" altLang="en-US" sz="22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altLang="en-US" sz="2200" b="1" dirty="0"/>
              <a:t>To remind you to recycle, all new electrical products are marked with a crossed out wheeled bin symbol</a:t>
            </a:r>
            <a:r>
              <a:rPr lang="en-GB" altLang="en-US" sz="2200" b="1" dirty="0" smtClean="0"/>
              <a:t>.</a:t>
            </a:r>
            <a:endParaRPr lang="en-GB" altLang="en-US" sz="2200" b="1" dirty="0"/>
          </a:p>
          <a:p>
            <a:endParaRPr lang="en-GB" sz="2200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 rot="-5400000">
            <a:off x="-2779713" y="3116263"/>
            <a:ext cx="6215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bg1"/>
                </a:solidFill>
              </a:rPr>
              <a:t>www.recycle-more.co.uk</a:t>
            </a:r>
            <a:endParaRPr lang="en-US" altLang="en-US" sz="3000" b="1">
              <a:solidFill>
                <a:schemeClr val="bg1"/>
              </a:solidFill>
            </a:endParaRPr>
          </a:p>
        </p:txBody>
      </p:sp>
      <p:pic>
        <p:nvPicPr>
          <p:cNvPr id="13" name="Picture 8" descr="wheeled bi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t="8756" r="9384" b="4702"/>
          <a:stretch/>
        </p:blipFill>
        <p:spPr bwMode="auto">
          <a:xfrm>
            <a:off x="5240740" y="1124743"/>
            <a:ext cx="3147684" cy="435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Valpak_retail_servic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5877272"/>
            <a:ext cx="2473217" cy="4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17458"/>
      </p:ext>
    </p:extLst>
  </p:cSld>
  <p:clrMapOvr>
    <a:masterClrMapping/>
  </p:clrMapOvr>
  <p:transition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279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Find Out Where You Can Recycle</vt:lpstr>
      <vt:lpstr>Find Out Why to Recycle Waste Electrical Goods</vt:lpstr>
      <vt:lpstr>Find Out What Waste Electrical Goods Can be Recycled</vt:lpstr>
      <vt:lpstr>Find Out How Waste Electrical Goods are Recycled</vt:lpstr>
      <vt:lpstr>UK Waste Electrical and Electronic Equipment (WEEE) Regulations (SI 2006 No. 3289)</vt:lpstr>
      <vt:lpstr>The Crossed Out Wheeled Bin Symbol</vt:lpstr>
    </vt:vector>
  </TitlesOfParts>
  <Company>Valpak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Ford</dc:creator>
  <cp:lastModifiedBy>Annika Collins</cp:lastModifiedBy>
  <cp:revision>12</cp:revision>
  <dcterms:created xsi:type="dcterms:W3CDTF">2015-11-13T14:57:08Z</dcterms:created>
  <dcterms:modified xsi:type="dcterms:W3CDTF">2015-12-10T11:57:32Z</dcterms:modified>
</cp:coreProperties>
</file>